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ompt Medium"/>
      <p:regular r:id="rId15"/>
    </p:embeddedFont>
    <p:embeddedFont>
      <p:font typeface="Prompt Medium"/>
      <p:regular r:id="rId16"/>
    </p:embeddedFont>
    <p:embeddedFont>
      <p:font typeface="Prompt Medium"/>
      <p:regular r:id="rId17"/>
    </p:embeddedFont>
    <p:embeddedFont>
      <p:font typeface="Prompt Medium"/>
      <p:regular r:id="rId18"/>
    </p:embeddedFont>
    <p:embeddedFont>
      <p:font typeface="Mukta Light"/>
      <p:regular r:id="rId19"/>
    </p:embeddedFont>
    <p:embeddedFont>
      <p:font typeface="Mukta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81063" y="2286238"/>
            <a:ext cx="4895374"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Infinite Pixel Studio</a:t>
            </a:r>
            <a:endParaRPr lang="en-US" sz="3850" dirty="0"/>
          </a:p>
        </p:txBody>
      </p:sp>
      <p:sp>
        <p:nvSpPr>
          <p:cNvPr id="4" name="Text 1"/>
          <p:cNvSpPr/>
          <p:nvPr/>
        </p:nvSpPr>
        <p:spPr>
          <a:xfrm>
            <a:off x="881063" y="3228618"/>
            <a:ext cx="7381875" cy="105727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Welcome to our 2025 project presentation showcasing the design and development of a one-page website for Infinite Pixel Studio, a creative web development agency focused on delivering exceptional digital experiences.</a:t>
            </a:r>
            <a:endParaRPr lang="en-US" sz="1700" dirty="0"/>
          </a:p>
        </p:txBody>
      </p:sp>
      <p:sp>
        <p:nvSpPr>
          <p:cNvPr id="5" name="Text 2"/>
          <p:cNvSpPr/>
          <p:nvPr/>
        </p:nvSpPr>
        <p:spPr>
          <a:xfrm>
            <a:off x="881063" y="4533662"/>
            <a:ext cx="7381875"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This presentation outlines our approach to creating a website that effectively communicates the agency's capabilities, showcases their portfolio, and attracts potential clients through a clean, modern design that embodies their technical expertise and creative vision.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7240" y="707231"/>
            <a:ext cx="4318278" cy="539710"/>
          </a:xfrm>
          <a:prstGeom prst="rect">
            <a:avLst/>
          </a:prstGeom>
          <a:noFill/>
          <a:ln/>
        </p:spPr>
        <p:txBody>
          <a:bodyPr wrap="none" lIns="0" tIns="0" rIns="0" bIns="0" rtlCol="0" anchor="t"/>
          <a:lstStyle/>
          <a:p>
            <a:pPr algn="l" indent="0" marL="0">
              <a:lnSpc>
                <a:spcPts val="4250"/>
              </a:lnSpc>
              <a:buNone/>
            </a:pPr>
            <a:r>
              <a:rPr lang="en-US" sz="3400" dirty="0">
                <a:solidFill>
                  <a:srgbClr val="C6BFEE"/>
                </a:solidFill>
                <a:latin typeface="Prompt Medium" pitchFamily="34" charset="0"/>
                <a:ea typeface="Prompt Medium" pitchFamily="34" charset="-122"/>
                <a:cs typeface="Prompt Medium" pitchFamily="34" charset="-120"/>
              </a:rPr>
              <a:t>Project Overview</a:t>
            </a:r>
            <a:endParaRPr lang="en-US" sz="3400" dirty="0"/>
          </a:p>
        </p:txBody>
      </p:sp>
      <p:sp>
        <p:nvSpPr>
          <p:cNvPr id="3" name="Text 1"/>
          <p:cNvSpPr/>
          <p:nvPr/>
        </p:nvSpPr>
        <p:spPr>
          <a:xfrm>
            <a:off x="777240" y="1713190"/>
            <a:ext cx="6300907" cy="1554361"/>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The Infinite Pixel Studio website is a comprehensive one-page digital solution, meticulously crafted to showcase the agency's diverse capabilities and attract potential clients. Our team focused on integrating modern design principles and adhering to the latest industry best practices for a visually appealing and highly functional outcome.</a:t>
            </a:r>
            <a:endParaRPr lang="en-US" sz="1500" dirty="0"/>
          </a:p>
        </p:txBody>
      </p:sp>
      <p:sp>
        <p:nvSpPr>
          <p:cNvPr id="4" name="Text 2"/>
          <p:cNvSpPr/>
          <p:nvPr/>
        </p:nvSpPr>
        <p:spPr>
          <a:xfrm>
            <a:off x="777240" y="3442335"/>
            <a:ext cx="6300907" cy="1865233"/>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Operating within a streamlined two-week development timeline, standard for custom one-page websites, our strategic focus was on achieving unparalleled mobile optimization and robust search engine discoverability. This ensured broad reach and effectiveness across various devices. The condensed, intuitive format allows visitors to effortlessly access all essential information without cumbersome navigation, promoting a seamless user experience.</a:t>
            </a:r>
            <a:endParaRPr lang="en-US" sz="1500" dirty="0"/>
          </a:p>
        </p:txBody>
      </p:sp>
      <p:sp>
        <p:nvSpPr>
          <p:cNvPr id="5" name="Text 3"/>
          <p:cNvSpPr/>
          <p:nvPr/>
        </p:nvSpPr>
        <p:spPr>
          <a:xfrm>
            <a:off x="777240" y="5482352"/>
            <a:ext cx="6300907" cy="1865233"/>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This project underscores our expertise in delivering efficient yet impactful web solutions. By consolidating vital content into a single, cohesive page, we provide a clear, concise, and compelling narrative about Infinite Pixel Studio's unique value proposition, facilitating quick engagement and lead generation. The seamless integration of aesthetics and functionality truly embodies the studio's technical prowess and creative vision.</a:t>
            </a:r>
            <a:endParaRPr lang="en-US" sz="1500" dirty="0"/>
          </a:p>
        </p:txBody>
      </p:sp>
      <p:pic>
        <p:nvPicPr>
          <p:cNvPr id="6" name="Image 0" descr="preencoded.png">    </p:cNvPr>
          <p:cNvPicPr>
            <a:picLocks noChangeAspect="1"/>
          </p:cNvPicPr>
          <p:nvPr/>
        </p:nvPicPr>
        <p:blipFill>
          <a:blip r:embed="rId1"/>
          <a:stretch>
            <a:fillRect/>
          </a:stretch>
        </p:blipFill>
        <p:spPr>
          <a:xfrm>
            <a:off x="7559873" y="1757005"/>
            <a:ext cx="5377934" cy="53779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868204" y="598289"/>
            <a:ext cx="4823936" cy="603052"/>
          </a:xfrm>
          <a:prstGeom prst="rect">
            <a:avLst/>
          </a:prstGeom>
          <a:noFill/>
          <a:ln/>
        </p:spPr>
        <p:txBody>
          <a:bodyPr wrap="none" lIns="0" tIns="0" rIns="0" bIns="0" rtlCol="0" anchor="t"/>
          <a:lstStyle/>
          <a:p>
            <a:pPr algn="l" indent="0" marL="0">
              <a:lnSpc>
                <a:spcPts val="4700"/>
              </a:lnSpc>
              <a:buNone/>
            </a:pPr>
            <a:r>
              <a:rPr lang="en-US" sz="3750" dirty="0">
                <a:solidFill>
                  <a:srgbClr val="C6BFEE"/>
                </a:solidFill>
                <a:latin typeface="Prompt Medium" pitchFamily="34" charset="0"/>
                <a:ea typeface="Prompt Medium" pitchFamily="34" charset="-122"/>
                <a:cs typeface="Prompt Medium" pitchFamily="34" charset="-120"/>
              </a:rPr>
              <a:t>Main Goals</a:t>
            </a:r>
            <a:endParaRPr lang="en-US" sz="3750" dirty="0"/>
          </a:p>
        </p:txBody>
      </p:sp>
      <p:sp>
        <p:nvSpPr>
          <p:cNvPr id="4" name="Shape 1"/>
          <p:cNvSpPr/>
          <p:nvPr/>
        </p:nvSpPr>
        <p:spPr>
          <a:xfrm>
            <a:off x="868204" y="1526858"/>
            <a:ext cx="488394" cy="488394"/>
          </a:xfrm>
          <a:prstGeom prst="roundRect">
            <a:avLst>
              <a:gd name="adj" fmla="val 18668"/>
            </a:avLst>
          </a:prstGeom>
          <a:solidFill>
            <a:srgbClr val="542C49"/>
          </a:solidFill>
          <a:ln w="7620">
            <a:solidFill>
              <a:srgbClr val="6D4562"/>
            </a:solidFill>
            <a:prstDash val="solid"/>
          </a:ln>
        </p:spPr>
      </p:sp>
      <p:pic>
        <p:nvPicPr>
          <p:cNvPr id="5" name="Image 1" descr="preencoded.png">    </p:cNvPr>
          <p:cNvPicPr>
            <a:picLocks noChangeAspect="1"/>
          </p:cNvPicPr>
          <p:nvPr/>
        </p:nvPicPr>
        <p:blipFill>
          <a:blip r:embed="rId2"/>
          <a:stretch>
            <a:fillRect/>
          </a:stretch>
        </p:blipFill>
        <p:spPr>
          <a:xfrm>
            <a:off x="967740" y="1590199"/>
            <a:ext cx="289322" cy="361712"/>
          </a:xfrm>
          <a:prstGeom prst="rect">
            <a:avLst/>
          </a:prstGeom>
        </p:spPr>
      </p:pic>
      <p:sp>
        <p:nvSpPr>
          <p:cNvPr id="6" name="Text 2"/>
          <p:cNvSpPr/>
          <p:nvPr/>
        </p:nvSpPr>
        <p:spPr>
          <a:xfrm>
            <a:off x="1573649" y="1601391"/>
            <a:ext cx="2853452" cy="301466"/>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Showcase Core Services</a:t>
            </a:r>
            <a:endParaRPr lang="en-US" sz="1850" dirty="0"/>
          </a:p>
        </p:txBody>
      </p:sp>
      <p:sp>
        <p:nvSpPr>
          <p:cNvPr id="7" name="Text 3"/>
          <p:cNvSpPr/>
          <p:nvPr/>
        </p:nvSpPr>
        <p:spPr>
          <a:xfrm>
            <a:off x="1573649" y="2032992"/>
            <a:ext cx="8530947" cy="694373"/>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Present web development, UI/UX design, and branding capabilities with clear explanations and visual examples that demonstrate the agency's expertise and approach.</a:t>
            </a:r>
            <a:endParaRPr lang="en-US" sz="1700" dirty="0"/>
          </a:p>
        </p:txBody>
      </p:sp>
      <p:sp>
        <p:nvSpPr>
          <p:cNvPr id="8" name="Shape 4"/>
          <p:cNvSpPr/>
          <p:nvPr/>
        </p:nvSpPr>
        <p:spPr>
          <a:xfrm>
            <a:off x="868204" y="3161467"/>
            <a:ext cx="488394" cy="488394"/>
          </a:xfrm>
          <a:prstGeom prst="roundRect">
            <a:avLst>
              <a:gd name="adj" fmla="val 18668"/>
            </a:avLst>
          </a:prstGeom>
          <a:solidFill>
            <a:srgbClr val="542C49"/>
          </a:solidFill>
          <a:ln w="7620">
            <a:solidFill>
              <a:srgbClr val="6D4562"/>
            </a:solidFill>
            <a:prstDash val="solid"/>
          </a:ln>
        </p:spPr>
      </p:sp>
      <p:pic>
        <p:nvPicPr>
          <p:cNvPr id="9" name="Image 2" descr="preencoded.png">    </p:cNvPr>
          <p:cNvPicPr>
            <a:picLocks noChangeAspect="1"/>
          </p:cNvPicPr>
          <p:nvPr/>
        </p:nvPicPr>
        <p:blipFill>
          <a:blip r:embed="rId3"/>
          <a:stretch>
            <a:fillRect/>
          </a:stretch>
        </p:blipFill>
        <p:spPr>
          <a:xfrm>
            <a:off x="967740" y="3224808"/>
            <a:ext cx="289322" cy="361712"/>
          </a:xfrm>
          <a:prstGeom prst="rect">
            <a:avLst/>
          </a:prstGeom>
        </p:spPr>
      </p:pic>
      <p:sp>
        <p:nvSpPr>
          <p:cNvPr id="10" name="Text 5"/>
          <p:cNvSpPr/>
          <p:nvPr/>
        </p:nvSpPr>
        <p:spPr>
          <a:xfrm>
            <a:off x="1573649" y="3236000"/>
            <a:ext cx="2495907" cy="301466"/>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Display Team Profiles</a:t>
            </a:r>
            <a:endParaRPr lang="en-US" sz="1850" dirty="0"/>
          </a:p>
        </p:txBody>
      </p:sp>
      <p:sp>
        <p:nvSpPr>
          <p:cNvPr id="11" name="Text 6"/>
          <p:cNvSpPr/>
          <p:nvPr/>
        </p:nvSpPr>
        <p:spPr>
          <a:xfrm>
            <a:off x="1573649" y="3667601"/>
            <a:ext cx="8530947" cy="694373"/>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Highlight team members' skills, specializations, and personalities to create trust and show the human side behind the technical work.</a:t>
            </a:r>
            <a:endParaRPr lang="en-US" sz="1700" dirty="0"/>
          </a:p>
        </p:txBody>
      </p:sp>
      <p:sp>
        <p:nvSpPr>
          <p:cNvPr id="12" name="Shape 7"/>
          <p:cNvSpPr/>
          <p:nvPr/>
        </p:nvSpPr>
        <p:spPr>
          <a:xfrm>
            <a:off x="868204" y="4796076"/>
            <a:ext cx="488394" cy="488394"/>
          </a:xfrm>
          <a:prstGeom prst="roundRect">
            <a:avLst>
              <a:gd name="adj" fmla="val 18668"/>
            </a:avLst>
          </a:prstGeom>
          <a:solidFill>
            <a:srgbClr val="542C49"/>
          </a:solidFill>
          <a:ln w="7620">
            <a:solidFill>
              <a:srgbClr val="6D4562"/>
            </a:solidFill>
            <a:prstDash val="solid"/>
          </a:ln>
        </p:spPr>
      </p:sp>
      <p:pic>
        <p:nvPicPr>
          <p:cNvPr id="13" name="Image 3" descr="preencoded.png">    </p:cNvPr>
          <p:cNvPicPr>
            <a:picLocks noChangeAspect="1"/>
          </p:cNvPicPr>
          <p:nvPr/>
        </p:nvPicPr>
        <p:blipFill>
          <a:blip r:embed="rId4"/>
          <a:stretch>
            <a:fillRect/>
          </a:stretch>
        </p:blipFill>
        <p:spPr>
          <a:xfrm>
            <a:off x="967740" y="4859417"/>
            <a:ext cx="289322" cy="361712"/>
          </a:xfrm>
          <a:prstGeom prst="rect">
            <a:avLst/>
          </a:prstGeom>
        </p:spPr>
      </p:pic>
      <p:sp>
        <p:nvSpPr>
          <p:cNvPr id="14" name="Text 8"/>
          <p:cNvSpPr/>
          <p:nvPr/>
        </p:nvSpPr>
        <p:spPr>
          <a:xfrm>
            <a:off x="1573649" y="4870609"/>
            <a:ext cx="2411968" cy="301466"/>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Highlight Portfolio</a:t>
            </a:r>
            <a:endParaRPr lang="en-US" sz="1850" dirty="0"/>
          </a:p>
        </p:txBody>
      </p:sp>
      <p:sp>
        <p:nvSpPr>
          <p:cNvPr id="15" name="Text 9"/>
          <p:cNvSpPr/>
          <p:nvPr/>
        </p:nvSpPr>
        <p:spPr>
          <a:xfrm>
            <a:off x="1573649" y="5302210"/>
            <a:ext cx="8530947" cy="694373"/>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Feature selected case studies with animated previews that demonstrate real-world applications of the agency's capabilities and creative solutions.</a:t>
            </a:r>
            <a:endParaRPr lang="en-US" sz="1700" dirty="0"/>
          </a:p>
        </p:txBody>
      </p:sp>
      <p:sp>
        <p:nvSpPr>
          <p:cNvPr id="16" name="Shape 10"/>
          <p:cNvSpPr/>
          <p:nvPr/>
        </p:nvSpPr>
        <p:spPr>
          <a:xfrm>
            <a:off x="868204" y="6430685"/>
            <a:ext cx="488394" cy="488394"/>
          </a:xfrm>
          <a:prstGeom prst="roundRect">
            <a:avLst>
              <a:gd name="adj" fmla="val 18668"/>
            </a:avLst>
          </a:prstGeom>
          <a:solidFill>
            <a:srgbClr val="542C49"/>
          </a:solidFill>
          <a:ln w="7620">
            <a:solidFill>
              <a:srgbClr val="6D4562"/>
            </a:solidFill>
            <a:prstDash val="solid"/>
          </a:ln>
        </p:spPr>
      </p:sp>
      <p:pic>
        <p:nvPicPr>
          <p:cNvPr id="17" name="Image 4" descr="preencoded.png">    </p:cNvPr>
          <p:cNvPicPr>
            <a:picLocks noChangeAspect="1"/>
          </p:cNvPicPr>
          <p:nvPr/>
        </p:nvPicPr>
        <p:blipFill>
          <a:blip r:embed="rId5"/>
          <a:stretch>
            <a:fillRect/>
          </a:stretch>
        </p:blipFill>
        <p:spPr>
          <a:xfrm>
            <a:off x="967740" y="6494026"/>
            <a:ext cx="289322" cy="361712"/>
          </a:xfrm>
          <a:prstGeom prst="rect">
            <a:avLst/>
          </a:prstGeom>
        </p:spPr>
      </p:pic>
      <p:sp>
        <p:nvSpPr>
          <p:cNvPr id="18" name="Text 11"/>
          <p:cNvSpPr/>
          <p:nvPr/>
        </p:nvSpPr>
        <p:spPr>
          <a:xfrm>
            <a:off x="1573649" y="6505218"/>
            <a:ext cx="2913459" cy="301466"/>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Provide Contact Options</a:t>
            </a:r>
            <a:endParaRPr lang="en-US" sz="1850" dirty="0"/>
          </a:p>
        </p:txBody>
      </p:sp>
      <p:sp>
        <p:nvSpPr>
          <p:cNvPr id="19" name="Text 12"/>
          <p:cNvSpPr/>
          <p:nvPr/>
        </p:nvSpPr>
        <p:spPr>
          <a:xfrm>
            <a:off x="1573649" y="6936819"/>
            <a:ext cx="8530947" cy="694373"/>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Implement direct contact methods and emphasize the agency's unique identity and values to encourage client engagement.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6268" y="516017"/>
            <a:ext cx="3644860" cy="428030"/>
          </a:xfrm>
          <a:prstGeom prst="rect">
            <a:avLst/>
          </a:prstGeom>
          <a:noFill/>
          <a:ln/>
        </p:spPr>
        <p:txBody>
          <a:bodyPr wrap="none" lIns="0" tIns="0" rIns="0" bIns="0" rtlCol="0" anchor="t"/>
          <a:lstStyle/>
          <a:p>
            <a:pPr algn="l" indent="0" marL="0">
              <a:lnSpc>
                <a:spcPts val="3350"/>
              </a:lnSpc>
              <a:buNone/>
            </a:pPr>
            <a:r>
              <a:rPr lang="en-US" sz="2650" dirty="0">
                <a:solidFill>
                  <a:srgbClr val="C6BFEE"/>
                </a:solidFill>
                <a:latin typeface="Prompt Medium" pitchFamily="34" charset="0"/>
                <a:ea typeface="Prompt Medium" pitchFamily="34" charset="-122"/>
                <a:cs typeface="Prompt Medium" pitchFamily="34" charset="-120"/>
              </a:rPr>
              <a:t>Key Website Sections</a:t>
            </a:r>
            <a:endParaRPr lang="en-US" sz="2650" dirty="0"/>
          </a:p>
        </p:txBody>
      </p:sp>
      <p:pic>
        <p:nvPicPr>
          <p:cNvPr id="3" name="Image 0" descr="preencoded.png">    </p:cNvPr>
          <p:cNvPicPr>
            <a:picLocks noChangeAspect="1"/>
          </p:cNvPicPr>
          <p:nvPr/>
        </p:nvPicPr>
        <p:blipFill>
          <a:blip r:embed="rId1"/>
          <a:stretch>
            <a:fillRect/>
          </a:stretch>
        </p:blipFill>
        <p:spPr>
          <a:xfrm>
            <a:off x="616268" y="1252180"/>
            <a:ext cx="770334" cy="1107400"/>
          </a:xfrm>
          <a:prstGeom prst="rect">
            <a:avLst/>
          </a:prstGeom>
        </p:spPr>
      </p:pic>
      <p:sp>
        <p:nvSpPr>
          <p:cNvPr id="4" name="Text 1"/>
          <p:cNvSpPr/>
          <p:nvPr/>
        </p:nvSpPr>
        <p:spPr>
          <a:xfrm>
            <a:off x="1540669" y="1406247"/>
            <a:ext cx="1711881" cy="213955"/>
          </a:xfrm>
          <a:prstGeom prst="rect">
            <a:avLst/>
          </a:prstGeom>
          <a:noFill/>
          <a:ln/>
        </p:spPr>
        <p:txBody>
          <a:bodyPr wrap="none" lIns="0" tIns="0" rIns="0" bIns="0" rtlCol="0" anchor="t"/>
          <a:lstStyle/>
          <a:p>
            <a:pPr algn="l"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Home</a:t>
            </a:r>
            <a:endParaRPr lang="en-US" sz="1300" dirty="0"/>
          </a:p>
        </p:txBody>
      </p:sp>
      <p:sp>
        <p:nvSpPr>
          <p:cNvPr id="5" name="Text 2"/>
          <p:cNvSpPr/>
          <p:nvPr/>
        </p:nvSpPr>
        <p:spPr>
          <a:xfrm>
            <a:off x="1540669" y="1712595"/>
            <a:ext cx="12473464" cy="492919"/>
          </a:xfrm>
          <a:prstGeom prst="rect">
            <a:avLst/>
          </a:prstGeom>
          <a:noFill/>
          <a:ln/>
        </p:spPr>
        <p:txBody>
          <a:bodyPr wrap="square" lIns="0" tIns="0" rIns="0" bIns="0" rtlCol="0" anchor="t"/>
          <a:lstStyle/>
          <a:p>
            <a:pPr algn="l" indent="0" marL="0">
              <a:lnSpc>
                <a:spcPts val="1900"/>
              </a:lnSpc>
              <a:buNone/>
            </a:pPr>
            <a:r>
              <a:rPr lang="en-US" sz="1200" dirty="0">
                <a:solidFill>
                  <a:srgbClr val="DAD8E9"/>
                </a:solidFill>
                <a:latin typeface="Mukta Light" pitchFamily="34" charset="0"/>
                <a:ea typeface="Mukta Light" pitchFamily="34" charset="-122"/>
                <a:cs typeface="Mukta Light" pitchFamily="34" charset="-120"/>
              </a:rPr>
              <a:t>A compelling, visually rich introduction at the top of the page, featuring a clear value proposition and a strong call to action, designed to immediately engage visitors and convey Infinite Pixel Studio's creative vision.</a:t>
            </a:r>
            <a:endParaRPr lang="en-US" sz="1200" dirty="0"/>
          </a:p>
        </p:txBody>
      </p:sp>
      <p:pic>
        <p:nvPicPr>
          <p:cNvPr id="6" name="Image 1" descr="preencoded.png">    </p:cNvPr>
          <p:cNvPicPr>
            <a:picLocks noChangeAspect="1"/>
          </p:cNvPicPr>
          <p:nvPr/>
        </p:nvPicPr>
        <p:blipFill>
          <a:blip r:embed="rId2"/>
          <a:stretch>
            <a:fillRect/>
          </a:stretch>
        </p:blipFill>
        <p:spPr>
          <a:xfrm>
            <a:off x="616268" y="2359581"/>
            <a:ext cx="770334" cy="924401"/>
          </a:xfrm>
          <a:prstGeom prst="rect">
            <a:avLst/>
          </a:prstGeom>
        </p:spPr>
      </p:pic>
      <p:sp>
        <p:nvSpPr>
          <p:cNvPr id="7" name="Text 3"/>
          <p:cNvSpPr/>
          <p:nvPr/>
        </p:nvSpPr>
        <p:spPr>
          <a:xfrm>
            <a:off x="1540669" y="2513648"/>
            <a:ext cx="1711881" cy="213955"/>
          </a:xfrm>
          <a:prstGeom prst="rect">
            <a:avLst/>
          </a:prstGeom>
          <a:noFill/>
          <a:ln/>
        </p:spPr>
        <p:txBody>
          <a:bodyPr wrap="none" lIns="0" tIns="0" rIns="0" bIns="0" rtlCol="0" anchor="t"/>
          <a:lstStyle/>
          <a:p>
            <a:pPr algn="l"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About Us</a:t>
            </a:r>
            <a:endParaRPr lang="en-US" sz="1300" dirty="0"/>
          </a:p>
        </p:txBody>
      </p:sp>
      <p:sp>
        <p:nvSpPr>
          <p:cNvPr id="8" name="Text 4"/>
          <p:cNvSpPr/>
          <p:nvPr/>
        </p:nvSpPr>
        <p:spPr>
          <a:xfrm>
            <a:off x="1540669" y="2819995"/>
            <a:ext cx="12473464" cy="246459"/>
          </a:xfrm>
          <a:prstGeom prst="rect">
            <a:avLst/>
          </a:prstGeom>
          <a:noFill/>
          <a:ln/>
        </p:spPr>
        <p:txBody>
          <a:bodyPr wrap="none" lIns="0" tIns="0" rIns="0" bIns="0" rtlCol="0" anchor="t"/>
          <a:lstStyle/>
          <a:p>
            <a:pPr algn="l" indent="0" marL="0">
              <a:lnSpc>
                <a:spcPts val="1900"/>
              </a:lnSpc>
              <a:buNone/>
            </a:pPr>
            <a:r>
              <a:rPr lang="en-US" sz="1200" dirty="0">
                <a:solidFill>
                  <a:srgbClr val="DAD8E9"/>
                </a:solidFill>
                <a:latin typeface="Mukta Light" pitchFamily="34" charset="0"/>
                <a:ea typeface="Mukta Light" pitchFamily="34" charset="-122"/>
                <a:cs typeface="Mukta Light" pitchFamily="34" charset="-120"/>
              </a:rPr>
              <a:t>Introduce Infinite Pixel Studio's mission, values, and story, building rapport with potential clients and communicating the agency's unique approach to web development and design.</a:t>
            </a:r>
            <a:endParaRPr lang="en-US" sz="1200" dirty="0"/>
          </a:p>
        </p:txBody>
      </p:sp>
      <p:pic>
        <p:nvPicPr>
          <p:cNvPr id="9" name="Image 2" descr="preencoded.png">    </p:cNvPr>
          <p:cNvPicPr>
            <a:picLocks noChangeAspect="1"/>
          </p:cNvPicPr>
          <p:nvPr/>
        </p:nvPicPr>
        <p:blipFill>
          <a:blip r:embed="rId3"/>
          <a:stretch>
            <a:fillRect/>
          </a:stretch>
        </p:blipFill>
        <p:spPr>
          <a:xfrm>
            <a:off x="616268" y="3283982"/>
            <a:ext cx="770334" cy="1107400"/>
          </a:xfrm>
          <a:prstGeom prst="rect">
            <a:avLst/>
          </a:prstGeom>
        </p:spPr>
      </p:pic>
      <p:sp>
        <p:nvSpPr>
          <p:cNvPr id="10" name="Text 5"/>
          <p:cNvSpPr/>
          <p:nvPr/>
        </p:nvSpPr>
        <p:spPr>
          <a:xfrm>
            <a:off x="1540669" y="3438049"/>
            <a:ext cx="1711881" cy="213955"/>
          </a:xfrm>
          <a:prstGeom prst="rect">
            <a:avLst/>
          </a:prstGeom>
          <a:noFill/>
          <a:ln/>
        </p:spPr>
        <p:txBody>
          <a:bodyPr wrap="none" lIns="0" tIns="0" rIns="0" bIns="0" rtlCol="0" anchor="t"/>
          <a:lstStyle/>
          <a:p>
            <a:pPr algn="l"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Skills</a:t>
            </a:r>
            <a:endParaRPr lang="en-US" sz="1300" dirty="0"/>
          </a:p>
        </p:txBody>
      </p:sp>
      <p:sp>
        <p:nvSpPr>
          <p:cNvPr id="11" name="Text 6"/>
          <p:cNvSpPr/>
          <p:nvPr/>
        </p:nvSpPr>
        <p:spPr>
          <a:xfrm>
            <a:off x="1540669" y="3744397"/>
            <a:ext cx="12473464" cy="492919"/>
          </a:xfrm>
          <a:prstGeom prst="rect">
            <a:avLst/>
          </a:prstGeom>
          <a:noFill/>
          <a:ln/>
        </p:spPr>
        <p:txBody>
          <a:bodyPr wrap="square" lIns="0" tIns="0" rIns="0" bIns="0" rtlCol="0" anchor="t"/>
          <a:lstStyle/>
          <a:p>
            <a:pPr algn="l" indent="0" marL="0">
              <a:lnSpc>
                <a:spcPts val="1900"/>
              </a:lnSpc>
              <a:buNone/>
            </a:pPr>
            <a:r>
              <a:rPr lang="en-US" sz="1200" dirty="0">
                <a:solidFill>
                  <a:srgbClr val="DAD8E9"/>
                </a:solidFill>
                <a:latin typeface="Mukta Light" pitchFamily="34" charset="0"/>
                <a:ea typeface="Mukta Light" pitchFamily="34" charset="-122"/>
                <a:cs typeface="Mukta Light" pitchFamily="34" charset="-120"/>
              </a:rPr>
              <a:t>Detailed descriptions of Infinite Pixel Studio's core offerings, including web development, UI/UX design, and branding capabilities. Each service will be visually explained with specific examples of the agency's expertise and methodological approach.</a:t>
            </a:r>
            <a:endParaRPr lang="en-US" sz="1200" dirty="0"/>
          </a:p>
        </p:txBody>
      </p:sp>
      <p:pic>
        <p:nvPicPr>
          <p:cNvPr id="12" name="Image 3" descr="preencoded.png">    </p:cNvPr>
          <p:cNvPicPr>
            <a:picLocks noChangeAspect="1"/>
          </p:cNvPicPr>
          <p:nvPr/>
        </p:nvPicPr>
        <p:blipFill>
          <a:blip r:embed="rId4"/>
          <a:stretch>
            <a:fillRect/>
          </a:stretch>
        </p:blipFill>
        <p:spPr>
          <a:xfrm>
            <a:off x="616268" y="4391382"/>
            <a:ext cx="770334" cy="1107400"/>
          </a:xfrm>
          <a:prstGeom prst="rect">
            <a:avLst/>
          </a:prstGeom>
        </p:spPr>
      </p:pic>
      <p:sp>
        <p:nvSpPr>
          <p:cNvPr id="13" name="Text 7"/>
          <p:cNvSpPr/>
          <p:nvPr/>
        </p:nvSpPr>
        <p:spPr>
          <a:xfrm>
            <a:off x="1540669" y="4545449"/>
            <a:ext cx="1711881" cy="213955"/>
          </a:xfrm>
          <a:prstGeom prst="rect">
            <a:avLst/>
          </a:prstGeom>
          <a:noFill/>
          <a:ln/>
        </p:spPr>
        <p:txBody>
          <a:bodyPr wrap="none" lIns="0" tIns="0" rIns="0" bIns="0" rtlCol="0" anchor="t"/>
          <a:lstStyle/>
          <a:p>
            <a:pPr algn="l"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Projects</a:t>
            </a:r>
            <a:endParaRPr lang="en-US" sz="1300" dirty="0"/>
          </a:p>
        </p:txBody>
      </p:sp>
      <p:sp>
        <p:nvSpPr>
          <p:cNvPr id="14" name="Text 8"/>
          <p:cNvSpPr/>
          <p:nvPr/>
        </p:nvSpPr>
        <p:spPr>
          <a:xfrm>
            <a:off x="1540669" y="4851797"/>
            <a:ext cx="12473464" cy="492919"/>
          </a:xfrm>
          <a:prstGeom prst="rect">
            <a:avLst/>
          </a:prstGeom>
          <a:noFill/>
          <a:ln/>
        </p:spPr>
        <p:txBody>
          <a:bodyPr wrap="square" lIns="0" tIns="0" rIns="0" bIns="0" rtlCol="0" anchor="t"/>
          <a:lstStyle/>
          <a:p>
            <a:pPr algn="l" indent="0" marL="0">
              <a:lnSpc>
                <a:spcPts val="1900"/>
              </a:lnSpc>
              <a:buNone/>
            </a:pPr>
            <a:r>
              <a:rPr lang="en-US" sz="1200" dirty="0">
                <a:solidFill>
                  <a:srgbClr val="DAD8E9"/>
                </a:solidFill>
                <a:latin typeface="Mukta Light" pitchFamily="34" charset="0"/>
                <a:ea typeface="Mukta Light" pitchFamily="34" charset="-122"/>
                <a:cs typeface="Mukta Light" pitchFamily="34" charset="-120"/>
              </a:rPr>
              <a:t>An interactive and engaging gallery featuring selected case studies with high-quality images and animated previews. This section will demonstrate real-world applications of the agency's solutions and illustrate their creative problem-solving capabilities.</a:t>
            </a:r>
            <a:endParaRPr lang="en-US" sz="1200" dirty="0"/>
          </a:p>
        </p:txBody>
      </p:sp>
      <p:pic>
        <p:nvPicPr>
          <p:cNvPr id="15" name="Image 4" descr="preencoded.png">    </p:cNvPr>
          <p:cNvPicPr>
            <a:picLocks noChangeAspect="1"/>
          </p:cNvPicPr>
          <p:nvPr/>
        </p:nvPicPr>
        <p:blipFill>
          <a:blip r:embed="rId5"/>
          <a:stretch>
            <a:fillRect/>
          </a:stretch>
        </p:blipFill>
        <p:spPr>
          <a:xfrm>
            <a:off x="616268" y="5498783"/>
            <a:ext cx="770334" cy="1107400"/>
          </a:xfrm>
          <a:prstGeom prst="rect">
            <a:avLst/>
          </a:prstGeom>
        </p:spPr>
      </p:pic>
      <p:sp>
        <p:nvSpPr>
          <p:cNvPr id="16" name="Text 9"/>
          <p:cNvSpPr/>
          <p:nvPr/>
        </p:nvSpPr>
        <p:spPr>
          <a:xfrm>
            <a:off x="1540669" y="5652849"/>
            <a:ext cx="1711881" cy="213955"/>
          </a:xfrm>
          <a:prstGeom prst="rect">
            <a:avLst/>
          </a:prstGeom>
          <a:noFill/>
          <a:ln/>
        </p:spPr>
        <p:txBody>
          <a:bodyPr wrap="none" lIns="0" tIns="0" rIns="0" bIns="0" rtlCol="0" anchor="t"/>
          <a:lstStyle/>
          <a:p>
            <a:pPr algn="l"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Team</a:t>
            </a:r>
            <a:endParaRPr lang="en-US" sz="1300" dirty="0"/>
          </a:p>
        </p:txBody>
      </p:sp>
      <p:sp>
        <p:nvSpPr>
          <p:cNvPr id="17" name="Text 10"/>
          <p:cNvSpPr/>
          <p:nvPr/>
        </p:nvSpPr>
        <p:spPr>
          <a:xfrm>
            <a:off x="1540669" y="5959197"/>
            <a:ext cx="12473464" cy="492919"/>
          </a:xfrm>
          <a:prstGeom prst="rect">
            <a:avLst/>
          </a:prstGeom>
          <a:noFill/>
          <a:ln/>
        </p:spPr>
        <p:txBody>
          <a:bodyPr wrap="square" lIns="0" tIns="0" rIns="0" bIns="0" rtlCol="0" anchor="t"/>
          <a:lstStyle/>
          <a:p>
            <a:pPr algn="l" indent="0" marL="0">
              <a:lnSpc>
                <a:spcPts val="1900"/>
              </a:lnSpc>
              <a:buNone/>
            </a:pPr>
            <a:r>
              <a:rPr lang="en-US" sz="1200" dirty="0">
                <a:solidFill>
                  <a:srgbClr val="DAD8E9"/>
                </a:solidFill>
                <a:latin typeface="Mukta Light" pitchFamily="34" charset="0"/>
                <a:ea typeface="Mukta Light" pitchFamily="34" charset="-122"/>
                <a:cs typeface="Mukta Light" pitchFamily="34" charset="-120"/>
              </a:rPr>
              <a:t>Dedicated profiles for each team member, showcasing their professional skills, specializations, and unique personalities. This section aims to build trust and highlight the human element behind the agency's technical and creative work.</a:t>
            </a:r>
            <a:endParaRPr lang="en-US" sz="1200" dirty="0"/>
          </a:p>
        </p:txBody>
      </p:sp>
      <p:pic>
        <p:nvPicPr>
          <p:cNvPr id="18" name="Image 5" descr="preencoded.png">    </p:cNvPr>
          <p:cNvPicPr>
            <a:picLocks noChangeAspect="1"/>
          </p:cNvPicPr>
          <p:nvPr/>
        </p:nvPicPr>
        <p:blipFill>
          <a:blip r:embed="rId6"/>
          <a:stretch>
            <a:fillRect/>
          </a:stretch>
        </p:blipFill>
        <p:spPr>
          <a:xfrm>
            <a:off x="616268" y="6606183"/>
            <a:ext cx="770334" cy="1107400"/>
          </a:xfrm>
          <a:prstGeom prst="rect">
            <a:avLst/>
          </a:prstGeom>
        </p:spPr>
      </p:pic>
      <p:sp>
        <p:nvSpPr>
          <p:cNvPr id="19" name="Text 11"/>
          <p:cNvSpPr/>
          <p:nvPr/>
        </p:nvSpPr>
        <p:spPr>
          <a:xfrm>
            <a:off x="1540669" y="6760250"/>
            <a:ext cx="1711881" cy="213955"/>
          </a:xfrm>
          <a:prstGeom prst="rect">
            <a:avLst/>
          </a:prstGeom>
          <a:noFill/>
          <a:ln/>
        </p:spPr>
        <p:txBody>
          <a:bodyPr wrap="none" lIns="0" tIns="0" rIns="0" bIns="0" rtlCol="0" anchor="t"/>
          <a:lstStyle/>
          <a:p>
            <a:pPr algn="l" indent="0" marL="0">
              <a:lnSpc>
                <a:spcPts val="1650"/>
              </a:lnSpc>
              <a:buNone/>
            </a:pPr>
            <a:r>
              <a:rPr lang="en-US" sz="1300" dirty="0">
                <a:solidFill>
                  <a:srgbClr val="DAD8E9"/>
                </a:solidFill>
                <a:latin typeface="Prompt Medium" pitchFamily="34" charset="0"/>
                <a:ea typeface="Prompt Medium" pitchFamily="34" charset="-122"/>
                <a:cs typeface="Prompt Medium" pitchFamily="34" charset="-120"/>
              </a:rPr>
              <a:t>Contact</a:t>
            </a:r>
            <a:endParaRPr lang="en-US" sz="1300" dirty="0"/>
          </a:p>
        </p:txBody>
      </p:sp>
      <p:sp>
        <p:nvSpPr>
          <p:cNvPr id="20" name="Text 12"/>
          <p:cNvSpPr/>
          <p:nvPr/>
        </p:nvSpPr>
        <p:spPr>
          <a:xfrm>
            <a:off x="1540669" y="7066598"/>
            <a:ext cx="12473464" cy="492919"/>
          </a:xfrm>
          <a:prstGeom prst="rect">
            <a:avLst/>
          </a:prstGeom>
          <a:noFill/>
          <a:ln/>
        </p:spPr>
        <p:txBody>
          <a:bodyPr wrap="square" lIns="0" tIns="0" rIns="0" bIns="0" rtlCol="0" anchor="t"/>
          <a:lstStyle/>
          <a:p>
            <a:pPr algn="l" indent="0" marL="0">
              <a:lnSpc>
                <a:spcPts val="1900"/>
              </a:lnSpc>
              <a:buNone/>
            </a:pPr>
            <a:r>
              <a:rPr lang="en-US" sz="1200" dirty="0">
                <a:solidFill>
                  <a:srgbClr val="DAD8E9"/>
                </a:solidFill>
                <a:latin typeface="Mukta Light" pitchFamily="34" charset="0"/>
                <a:ea typeface="Mukta Light" pitchFamily="34" charset="-122"/>
                <a:cs typeface="Mukta Light" pitchFamily="34" charset="-120"/>
              </a:rPr>
              <a:t>A user-friendly contact form providing direct engagement methods. This includes not only the form itself but also key contact information, agency location, and links to relevant social media profiles, emphasizing Infinite Pixel Studio's unique identity and values to encourage client outreach.</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0348" y="605195"/>
            <a:ext cx="7170539" cy="611386"/>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Design Rules &amp; Best Practices</a:t>
            </a:r>
            <a:endParaRPr lang="en-US" sz="3850" dirty="0"/>
          </a:p>
        </p:txBody>
      </p:sp>
      <p:pic>
        <p:nvPicPr>
          <p:cNvPr id="3" name="Image 0" descr="preencoded.png">    </p:cNvPr>
          <p:cNvPicPr>
            <a:picLocks noChangeAspect="1"/>
          </p:cNvPicPr>
          <p:nvPr/>
        </p:nvPicPr>
        <p:blipFill>
          <a:blip r:embed="rId1"/>
          <a:stretch>
            <a:fillRect/>
          </a:stretch>
        </p:blipFill>
        <p:spPr>
          <a:xfrm>
            <a:off x="3454241" y="3767018"/>
            <a:ext cx="7721798" cy="7721798"/>
          </a:xfrm>
          <a:prstGeom prst="rect">
            <a:avLst/>
          </a:prstGeom>
        </p:spPr>
      </p:pic>
      <p:pic>
        <p:nvPicPr>
          <p:cNvPr id="4" name="Image 1" descr="preencoded.png">    </p:cNvPr>
          <p:cNvPicPr>
            <a:picLocks noChangeAspect="1"/>
          </p:cNvPicPr>
          <p:nvPr/>
        </p:nvPicPr>
        <p:blipFill>
          <a:blip r:embed="rId2"/>
          <a:stretch>
            <a:fillRect/>
          </a:stretch>
        </p:blipFill>
        <p:spPr>
          <a:xfrm>
            <a:off x="4454188" y="6287631"/>
            <a:ext cx="371356" cy="464225"/>
          </a:xfrm>
          <a:prstGeom prst="rect">
            <a:avLst/>
          </a:prstGeom>
        </p:spPr>
      </p:pic>
      <p:pic>
        <p:nvPicPr>
          <p:cNvPr id="5" name="Image 2" descr="preencoded.png">    </p:cNvPr>
          <p:cNvPicPr>
            <a:picLocks noChangeAspect="1"/>
          </p:cNvPicPr>
          <p:nvPr/>
        </p:nvPicPr>
        <p:blipFill>
          <a:blip r:embed="rId3"/>
          <a:stretch>
            <a:fillRect/>
          </a:stretch>
        </p:blipFill>
        <p:spPr>
          <a:xfrm>
            <a:off x="3454241" y="3767018"/>
            <a:ext cx="7721798" cy="7721798"/>
          </a:xfrm>
          <a:prstGeom prst="rect">
            <a:avLst/>
          </a:prstGeom>
        </p:spPr>
      </p:pic>
      <p:pic>
        <p:nvPicPr>
          <p:cNvPr id="6" name="Image 3" descr="preencoded.png">    </p:cNvPr>
          <p:cNvPicPr>
            <a:picLocks noChangeAspect="1"/>
          </p:cNvPicPr>
          <p:nvPr/>
        </p:nvPicPr>
        <p:blipFill>
          <a:blip r:embed="rId4"/>
          <a:stretch>
            <a:fillRect/>
          </a:stretch>
        </p:blipFill>
        <p:spPr>
          <a:xfrm>
            <a:off x="6021288" y="4720530"/>
            <a:ext cx="371356" cy="464225"/>
          </a:xfrm>
          <a:prstGeom prst="rect">
            <a:avLst/>
          </a:prstGeom>
        </p:spPr>
      </p:pic>
      <p:pic>
        <p:nvPicPr>
          <p:cNvPr id="7" name="Image 4" descr="preencoded.png">    </p:cNvPr>
          <p:cNvPicPr>
            <a:picLocks noChangeAspect="1"/>
          </p:cNvPicPr>
          <p:nvPr/>
        </p:nvPicPr>
        <p:blipFill>
          <a:blip r:embed="rId5"/>
          <a:stretch>
            <a:fillRect/>
          </a:stretch>
        </p:blipFill>
        <p:spPr>
          <a:xfrm>
            <a:off x="3454241" y="3767018"/>
            <a:ext cx="7721798" cy="7721798"/>
          </a:xfrm>
          <a:prstGeom prst="rect">
            <a:avLst/>
          </a:prstGeom>
        </p:spPr>
      </p:pic>
      <p:pic>
        <p:nvPicPr>
          <p:cNvPr id="8" name="Image 5" descr="preencoded.png">    </p:cNvPr>
          <p:cNvPicPr>
            <a:picLocks noChangeAspect="1"/>
          </p:cNvPicPr>
          <p:nvPr/>
        </p:nvPicPr>
        <p:blipFill>
          <a:blip r:embed="rId6"/>
          <a:stretch>
            <a:fillRect/>
          </a:stretch>
        </p:blipFill>
        <p:spPr>
          <a:xfrm>
            <a:off x="8237399" y="4720530"/>
            <a:ext cx="371356" cy="464225"/>
          </a:xfrm>
          <a:prstGeom prst="rect">
            <a:avLst/>
          </a:prstGeom>
        </p:spPr>
      </p:pic>
      <p:pic>
        <p:nvPicPr>
          <p:cNvPr id="9" name="Image 6" descr="preencoded.png">    </p:cNvPr>
          <p:cNvPicPr>
            <a:picLocks noChangeAspect="1"/>
          </p:cNvPicPr>
          <p:nvPr/>
        </p:nvPicPr>
        <p:blipFill>
          <a:blip r:embed="rId7"/>
          <a:stretch>
            <a:fillRect/>
          </a:stretch>
        </p:blipFill>
        <p:spPr>
          <a:xfrm>
            <a:off x="3454241" y="3767018"/>
            <a:ext cx="7721798" cy="7721798"/>
          </a:xfrm>
          <a:prstGeom prst="rect">
            <a:avLst/>
          </a:prstGeom>
        </p:spPr>
      </p:pic>
      <p:pic>
        <p:nvPicPr>
          <p:cNvPr id="10" name="Image 7" descr="preencoded.png">    </p:cNvPr>
          <p:cNvPicPr>
            <a:picLocks noChangeAspect="1"/>
          </p:cNvPicPr>
          <p:nvPr/>
        </p:nvPicPr>
        <p:blipFill>
          <a:blip r:embed="rId8"/>
          <a:stretch>
            <a:fillRect/>
          </a:stretch>
        </p:blipFill>
        <p:spPr>
          <a:xfrm>
            <a:off x="9804499" y="6287631"/>
            <a:ext cx="371356" cy="464225"/>
          </a:xfrm>
          <a:prstGeom prst="rect">
            <a:avLst/>
          </a:prstGeom>
        </p:spPr>
      </p:pic>
      <p:sp>
        <p:nvSpPr>
          <p:cNvPr id="11" name="Text 1"/>
          <p:cNvSpPr/>
          <p:nvPr/>
        </p:nvSpPr>
        <p:spPr>
          <a:xfrm>
            <a:off x="1142524" y="2558177"/>
            <a:ext cx="2445425" cy="305633"/>
          </a:xfrm>
          <a:prstGeom prst="rect">
            <a:avLst/>
          </a:prstGeom>
          <a:noFill/>
          <a:ln/>
        </p:spPr>
        <p:txBody>
          <a:bodyPr wrap="none" lIns="0" tIns="0" rIns="0" bIns="0" rtlCol="0" anchor="t"/>
          <a:lstStyle/>
          <a:p>
            <a:pPr algn="ctr"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Consistent Branding</a:t>
            </a:r>
            <a:endParaRPr lang="en-US" sz="1900" dirty="0"/>
          </a:p>
        </p:txBody>
      </p:sp>
      <p:sp>
        <p:nvSpPr>
          <p:cNvPr id="12" name="Text 2"/>
          <p:cNvSpPr/>
          <p:nvPr/>
        </p:nvSpPr>
        <p:spPr>
          <a:xfrm>
            <a:off x="880348" y="2995851"/>
            <a:ext cx="2969895" cy="1760934"/>
          </a:xfrm>
          <a:prstGeom prst="rect">
            <a:avLst/>
          </a:prstGeom>
          <a:noFill/>
          <a:ln/>
        </p:spPr>
        <p:txBody>
          <a:bodyPr wrap="square" lIns="0" tIns="0" rIns="0" bIns="0" rtlCol="0" anchor="t"/>
          <a:lstStyle/>
          <a:p>
            <a:pPr algn="ctr"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Unified logo, color scheme, and typography across all sections to reinforce brand identity and create a cohesive visual experience.</a:t>
            </a:r>
            <a:endParaRPr lang="en-US" sz="1700" dirty="0"/>
          </a:p>
        </p:txBody>
      </p:sp>
      <p:sp>
        <p:nvSpPr>
          <p:cNvPr id="13" name="Text 3"/>
          <p:cNvSpPr/>
          <p:nvPr/>
        </p:nvSpPr>
        <p:spPr>
          <a:xfrm>
            <a:off x="4442460" y="1656755"/>
            <a:ext cx="2445425" cy="305633"/>
          </a:xfrm>
          <a:prstGeom prst="rect">
            <a:avLst/>
          </a:prstGeom>
          <a:noFill/>
          <a:ln/>
        </p:spPr>
        <p:txBody>
          <a:bodyPr wrap="none" lIns="0" tIns="0" rIns="0" bIns="0" rtlCol="0" anchor="t"/>
          <a:lstStyle/>
          <a:p>
            <a:pPr algn="ctr"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SEO Optimization</a:t>
            </a:r>
            <a:endParaRPr lang="en-US" sz="1900" dirty="0"/>
          </a:p>
        </p:txBody>
      </p:sp>
      <p:sp>
        <p:nvSpPr>
          <p:cNvPr id="14" name="Text 4"/>
          <p:cNvSpPr/>
          <p:nvPr/>
        </p:nvSpPr>
        <p:spPr>
          <a:xfrm>
            <a:off x="4180284" y="2094428"/>
            <a:ext cx="2969895" cy="1408748"/>
          </a:xfrm>
          <a:prstGeom prst="rect">
            <a:avLst/>
          </a:prstGeom>
          <a:noFill/>
          <a:ln/>
        </p:spPr>
        <p:txBody>
          <a:bodyPr wrap="square" lIns="0" tIns="0" rIns="0" bIns="0" rtlCol="0" anchor="t"/>
          <a:lstStyle/>
          <a:p>
            <a:pPr algn="ctr"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Strategic use of keywords, meta titles/descriptions, and alt text to improve search visibility and drive organic traffic.</a:t>
            </a:r>
            <a:endParaRPr lang="en-US" sz="1700" dirty="0"/>
          </a:p>
        </p:txBody>
      </p:sp>
      <p:sp>
        <p:nvSpPr>
          <p:cNvPr id="15" name="Text 5"/>
          <p:cNvSpPr/>
          <p:nvPr/>
        </p:nvSpPr>
        <p:spPr>
          <a:xfrm>
            <a:off x="7601545" y="1656755"/>
            <a:ext cx="2727246" cy="305633"/>
          </a:xfrm>
          <a:prstGeom prst="rect">
            <a:avLst/>
          </a:prstGeom>
          <a:noFill/>
          <a:ln/>
        </p:spPr>
        <p:txBody>
          <a:bodyPr wrap="none" lIns="0" tIns="0" rIns="0" bIns="0" rtlCol="0" anchor="t"/>
          <a:lstStyle/>
          <a:p>
            <a:pPr algn="ctr"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User Experience Focus</a:t>
            </a:r>
            <a:endParaRPr lang="en-US" sz="1900" dirty="0"/>
          </a:p>
        </p:txBody>
      </p:sp>
      <p:sp>
        <p:nvSpPr>
          <p:cNvPr id="16" name="Text 6"/>
          <p:cNvSpPr/>
          <p:nvPr/>
        </p:nvSpPr>
        <p:spPr>
          <a:xfrm>
            <a:off x="7480221" y="2094428"/>
            <a:ext cx="2969895" cy="1408748"/>
          </a:xfrm>
          <a:prstGeom prst="rect">
            <a:avLst/>
          </a:prstGeom>
          <a:noFill/>
          <a:ln/>
        </p:spPr>
        <p:txBody>
          <a:bodyPr wrap="square" lIns="0" tIns="0" rIns="0" bIns="0" rtlCol="0" anchor="t"/>
          <a:lstStyle/>
          <a:p>
            <a:pPr algn="ctr"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Intuitive navigation with jump-to-section menu and fast load times to enhance user satisfaction and engagement.</a:t>
            </a:r>
            <a:endParaRPr lang="en-US" sz="1700" dirty="0"/>
          </a:p>
        </p:txBody>
      </p:sp>
      <p:sp>
        <p:nvSpPr>
          <p:cNvPr id="17" name="Text 7"/>
          <p:cNvSpPr/>
          <p:nvPr/>
        </p:nvSpPr>
        <p:spPr>
          <a:xfrm>
            <a:off x="11042333" y="2558177"/>
            <a:ext cx="2445425" cy="305633"/>
          </a:xfrm>
          <a:prstGeom prst="rect">
            <a:avLst/>
          </a:prstGeom>
          <a:noFill/>
          <a:ln/>
        </p:spPr>
        <p:txBody>
          <a:bodyPr wrap="none" lIns="0" tIns="0" rIns="0" bIns="0" rtlCol="0" anchor="t"/>
          <a:lstStyle/>
          <a:p>
            <a:pPr algn="ctr"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Accessibility</a:t>
            </a:r>
            <a:endParaRPr lang="en-US" sz="1900" dirty="0"/>
          </a:p>
        </p:txBody>
      </p:sp>
      <p:sp>
        <p:nvSpPr>
          <p:cNvPr id="18" name="Text 8"/>
          <p:cNvSpPr/>
          <p:nvPr/>
        </p:nvSpPr>
        <p:spPr>
          <a:xfrm>
            <a:off x="10780157" y="2995851"/>
            <a:ext cx="2969895" cy="1760934"/>
          </a:xfrm>
          <a:prstGeom prst="rect">
            <a:avLst/>
          </a:prstGeom>
          <a:noFill/>
          <a:ln/>
        </p:spPr>
        <p:txBody>
          <a:bodyPr wrap="square" lIns="0" tIns="0" rIns="0" bIns="0" rtlCol="0" anchor="t"/>
          <a:lstStyle/>
          <a:p>
            <a:pPr algn="ctr"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Proper color contrast, readable fonts, and mobile-first design to ensure the site is usable by all visitors regardless of device or ability.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305312" y="563047"/>
            <a:ext cx="5999321" cy="568762"/>
          </a:xfrm>
          <a:prstGeom prst="rect">
            <a:avLst/>
          </a:prstGeom>
          <a:noFill/>
          <a:ln/>
        </p:spPr>
        <p:txBody>
          <a:bodyPr wrap="none" lIns="0" tIns="0" rIns="0" bIns="0" rtlCol="0" anchor="t"/>
          <a:lstStyle/>
          <a:p>
            <a:pPr algn="l" indent="0" marL="0">
              <a:lnSpc>
                <a:spcPts val="4450"/>
              </a:lnSpc>
              <a:buNone/>
            </a:pPr>
            <a:r>
              <a:rPr lang="en-US" sz="3550" dirty="0">
                <a:solidFill>
                  <a:srgbClr val="C6BFEE"/>
                </a:solidFill>
                <a:latin typeface="Prompt Medium" pitchFamily="34" charset="0"/>
                <a:ea typeface="Prompt Medium" pitchFamily="34" charset="-122"/>
                <a:cs typeface="Prompt Medium" pitchFamily="34" charset="-120"/>
              </a:rPr>
              <a:t>Tools &amp; Technologies Used</a:t>
            </a:r>
            <a:endParaRPr lang="en-US" sz="3550" dirty="0"/>
          </a:p>
        </p:txBody>
      </p:sp>
      <p:sp>
        <p:nvSpPr>
          <p:cNvPr id="4" name="Shape 1"/>
          <p:cNvSpPr/>
          <p:nvPr/>
        </p:nvSpPr>
        <p:spPr>
          <a:xfrm>
            <a:off x="6305312" y="1438870"/>
            <a:ext cx="3650694" cy="3667601"/>
          </a:xfrm>
          <a:prstGeom prst="roundRect">
            <a:avLst>
              <a:gd name="adj" fmla="val 2356"/>
            </a:avLst>
          </a:prstGeom>
          <a:solidFill>
            <a:srgbClr val="542C49"/>
          </a:solidFill>
          <a:ln w="7620">
            <a:solidFill>
              <a:srgbClr val="6D4562"/>
            </a:solidFill>
            <a:prstDash val="solid"/>
          </a:ln>
        </p:spPr>
      </p:sp>
      <p:sp>
        <p:nvSpPr>
          <p:cNvPr id="5" name="Text 2"/>
          <p:cNvSpPr/>
          <p:nvPr/>
        </p:nvSpPr>
        <p:spPr>
          <a:xfrm>
            <a:off x="6517600" y="1651159"/>
            <a:ext cx="2274927" cy="284321"/>
          </a:xfrm>
          <a:prstGeom prst="rect">
            <a:avLst/>
          </a:prstGeom>
          <a:noFill/>
          <a:ln/>
        </p:spPr>
        <p:txBody>
          <a:bodyPr wrap="none" lIns="0" tIns="0" rIns="0" bIns="0" rtlCol="0" anchor="t"/>
          <a:lstStyle/>
          <a:p>
            <a:pPr algn="l" indent="0" marL="0">
              <a:lnSpc>
                <a:spcPts val="2200"/>
              </a:lnSpc>
              <a:buNone/>
            </a:pPr>
            <a:r>
              <a:rPr lang="en-US" sz="1750" dirty="0">
                <a:solidFill>
                  <a:srgbClr val="DAD8E9"/>
                </a:solidFill>
                <a:latin typeface="Prompt Medium" pitchFamily="34" charset="0"/>
                <a:ea typeface="Prompt Medium" pitchFamily="34" charset="-122"/>
                <a:cs typeface="Prompt Medium" pitchFamily="34" charset="-120"/>
              </a:rPr>
              <a:t>GitHub</a:t>
            </a:r>
            <a:endParaRPr lang="en-US" sz="1750" dirty="0"/>
          </a:p>
        </p:txBody>
      </p:sp>
      <p:sp>
        <p:nvSpPr>
          <p:cNvPr id="6" name="Text 3"/>
          <p:cNvSpPr/>
          <p:nvPr/>
        </p:nvSpPr>
        <p:spPr>
          <a:xfrm>
            <a:off x="6517600" y="2058233"/>
            <a:ext cx="3226118" cy="65532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Version control for tracking changes</a:t>
            </a:r>
            <a:endParaRPr lang="en-US" sz="1600" dirty="0"/>
          </a:p>
        </p:txBody>
      </p:sp>
      <p:sp>
        <p:nvSpPr>
          <p:cNvPr id="7" name="Text 4"/>
          <p:cNvSpPr/>
          <p:nvPr/>
        </p:nvSpPr>
        <p:spPr>
          <a:xfrm>
            <a:off x="6517600" y="2785110"/>
            <a:ext cx="3226118" cy="65532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Collaborative workflow for multiple developers</a:t>
            </a:r>
            <a:endParaRPr lang="en-US" sz="1600" dirty="0"/>
          </a:p>
        </p:txBody>
      </p:sp>
      <p:sp>
        <p:nvSpPr>
          <p:cNvPr id="8" name="Text 5"/>
          <p:cNvSpPr/>
          <p:nvPr/>
        </p:nvSpPr>
        <p:spPr>
          <a:xfrm>
            <a:off x="6517600" y="3511987"/>
            <a:ext cx="3226118" cy="65532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Issue tracking and project management</a:t>
            </a:r>
            <a:endParaRPr lang="en-US" sz="1600" dirty="0"/>
          </a:p>
        </p:txBody>
      </p:sp>
      <p:sp>
        <p:nvSpPr>
          <p:cNvPr id="9" name="Text 6"/>
          <p:cNvSpPr/>
          <p:nvPr/>
        </p:nvSpPr>
        <p:spPr>
          <a:xfrm>
            <a:off x="6517600" y="4238863"/>
            <a:ext cx="3226118" cy="65532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Deployment integration capabilities</a:t>
            </a:r>
            <a:endParaRPr lang="en-US" sz="1600" dirty="0"/>
          </a:p>
        </p:txBody>
      </p:sp>
      <p:sp>
        <p:nvSpPr>
          <p:cNvPr id="10" name="Shape 7"/>
          <p:cNvSpPr/>
          <p:nvPr/>
        </p:nvSpPr>
        <p:spPr>
          <a:xfrm>
            <a:off x="10160675" y="1438870"/>
            <a:ext cx="3650813" cy="3667601"/>
          </a:xfrm>
          <a:prstGeom prst="roundRect">
            <a:avLst>
              <a:gd name="adj" fmla="val 2355"/>
            </a:avLst>
          </a:prstGeom>
          <a:solidFill>
            <a:srgbClr val="542C49"/>
          </a:solidFill>
          <a:ln w="7620">
            <a:solidFill>
              <a:srgbClr val="6D4562"/>
            </a:solidFill>
            <a:prstDash val="solid"/>
          </a:ln>
        </p:spPr>
      </p:sp>
      <p:sp>
        <p:nvSpPr>
          <p:cNvPr id="11" name="Text 8"/>
          <p:cNvSpPr/>
          <p:nvPr/>
        </p:nvSpPr>
        <p:spPr>
          <a:xfrm>
            <a:off x="10372963" y="1651159"/>
            <a:ext cx="2274927" cy="284321"/>
          </a:xfrm>
          <a:prstGeom prst="rect">
            <a:avLst/>
          </a:prstGeom>
          <a:noFill/>
          <a:ln/>
        </p:spPr>
        <p:txBody>
          <a:bodyPr wrap="none" lIns="0" tIns="0" rIns="0" bIns="0" rtlCol="0" anchor="t"/>
          <a:lstStyle/>
          <a:p>
            <a:pPr algn="l" indent="0" marL="0">
              <a:lnSpc>
                <a:spcPts val="2200"/>
              </a:lnSpc>
              <a:buNone/>
            </a:pPr>
            <a:r>
              <a:rPr lang="en-US" sz="1750" dirty="0">
                <a:solidFill>
                  <a:srgbClr val="DAD8E9"/>
                </a:solidFill>
                <a:latin typeface="Prompt Medium" pitchFamily="34" charset="0"/>
                <a:ea typeface="Prompt Medium" pitchFamily="34" charset="-122"/>
                <a:cs typeface="Prompt Medium" pitchFamily="34" charset="-120"/>
              </a:rPr>
              <a:t>VS Code</a:t>
            </a:r>
            <a:endParaRPr lang="en-US" sz="1750" dirty="0"/>
          </a:p>
        </p:txBody>
      </p:sp>
      <p:sp>
        <p:nvSpPr>
          <p:cNvPr id="12" name="Text 9"/>
          <p:cNvSpPr/>
          <p:nvPr/>
        </p:nvSpPr>
        <p:spPr>
          <a:xfrm>
            <a:off x="10372963" y="2058233"/>
            <a:ext cx="3226237" cy="65532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Primary code editor for development</a:t>
            </a:r>
            <a:endParaRPr lang="en-US" sz="1600" dirty="0"/>
          </a:p>
        </p:txBody>
      </p:sp>
      <p:sp>
        <p:nvSpPr>
          <p:cNvPr id="13" name="Text 10"/>
          <p:cNvSpPr/>
          <p:nvPr/>
        </p:nvSpPr>
        <p:spPr>
          <a:xfrm>
            <a:off x="10372963" y="2785110"/>
            <a:ext cx="3226237" cy="65532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Extension ecosystem for enhanced productivity</a:t>
            </a:r>
            <a:endParaRPr lang="en-US" sz="1600" dirty="0"/>
          </a:p>
        </p:txBody>
      </p:sp>
      <p:sp>
        <p:nvSpPr>
          <p:cNvPr id="14" name="Text 11"/>
          <p:cNvSpPr/>
          <p:nvPr/>
        </p:nvSpPr>
        <p:spPr>
          <a:xfrm>
            <a:off x="10372963" y="3511987"/>
            <a:ext cx="3226237" cy="327660"/>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Integrated debugging tools</a:t>
            </a:r>
            <a:endParaRPr lang="en-US" sz="1600" dirty="0"/>
          </a:p>
        </p:txBody>
      </p:sp>
      <p:sp>
        <p:nvSpPr>
          <p:cNvPr id="15" name="Text 12"/>
          <p:cNvSpPr/>
          <p:nvPr/>
        </p:nvSpPr>
        <p:spPr>
          <a:xfrm>
            <a:off x="10372963" y="3911203"/>
            <a:ext cx="3226237" cy="327660"/>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Live server preview functionality</a:t>
            </a:r>
            <a:endParaRPr lang="en-US" sz="1600" dirty="0"/>
          </a:p>
        </p:txBody>
      </p:sp>
      <p:sp>
        <p:nvSpPr>
          <p:cNvPr id="16" name="Shape 13"/>
          <p:cNvSpPr/>
          <p:nvPr/>
        </p:nvSpPr>
        <p:spPr>
          <a:xfrm>
            <a:off x="6305312" y="5311140"/>
            <a:ext cx="7506176" cy="2356961"/>
          </a:xfrm>
          <a:prstGeom prst="roundRect">
            <a:avLst>
              <a:gd name="adj" fmla="val 3649"/>
            </a:avLst>
          </a:prstGeom>
          <a:solidFill>
            <a:srgbClr val="542C49"/>
          </a:solidFill>
          <a:ln w="7620">
            <a:solidFill>
              <a:srgbClr val="6D4562"/>
            </a:solidFill>
            <a:prstDash val="solid"/>
          </a:ln>
        </p:spPr>
      </p:sp>
      <p:sp>
        <p:nvSpPr>
          <p:cNvPr id="17" name="Text 14"/>
          <p:cNvSpPr/>
          <p:nvPr/>
        </p:nvSpPr>
        <p:spPr>
          <a:xfrm>
            <a:off x="6517600" y="5523428"/>
            <a:ext cx="2274927" cy="284321"/>
          </a:xfrm>
          <a:prstGeom prst="rect">
            <a:avLst/>
          </a:prstGeom>
          <a:noFill/>
          <a:ln/>
        </p:spPr>
        <p:txBody>
          <a:bodyPr wrap="none" lIns="0" tIns="0" rIns="0" bIns="0" rtlCol="0" anchor="t"/>
          <a:lstStyle/>
          <a:p>
            <a:pPr algn="l" indent="0" marL="0">
              <a:lnSpc>
                <a:spcPts val="2200"/>
              </a:lnSpc>
              <a:buNone/>
            </a:pPr>
            <a:r>
              <a:rPr lang="en-US" sz="1750" dirty="0">
                <a:solidFill>
                  <a:srgbClr val="DAD8E9"/>
                </a:solidFill>
                <a:latin typeface="Prompt Medium" pitchFamily="34" charset="0"/>
                <a:ea typeface="Prompt Medium" pitchFamily="34" charset="-122"/>
                <a:cs typeface="Prompt Medium" pitchFamily="34" charset="-120"/>
              </a:rPr>
              <a:t>WordPress Platform</a:t>
            </a:r>
            <a:endParaRPr lang="en-US" sz="1750" dirty="0"/>
          </a:p>
        </p:txBody>
      </p:sp>
      <p:sp>
        <p:nvSpPr>
          <p:cNvPr id="18" name="Text 15"/>
          <p:cNvSpPr/>
          <p:nvPr/>
        </p:nvSpPr>
        <p:spPr>
          <a:xfrm>
            <a:off x="6517600" y="5930503"/>
            <a:ext cx="7081599" cy="327660"/>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Content management system foundation</a:t>
            </a:r>
            <a:endParaRPr lang="en-US" sz="1600" dirty="0"/>
          </a:p>
        </p:txBody>
      </p:sp>
      <p:sp>
        <p:nvSpPr>
          <p:cNvPr id="19" name="Text 16"/>
          <p:cNvSpPr/>
          <p:nvPr/>
        </p:nvSpPr>
        <p:spPr>
          <a:xfrm>
            <a:off x="6517600" y="6329720"/>
            <a:ext cx="7081599" cy="327660"/>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Expandable architecture for future growth</a:t>
            </a:r>
            <a:endParaRPr lang="en-US" sz="1600" dirty="0"/>
          </a:p>
        </p:txBody>
      </p:sp>
      <p:sp>
        <p:nvSpPr>
          <p:cNvPr id="20" name="Text 17"/>
          <p:cNvSpPr/>
          <p:nvPr/>
        </p:nvSpPr>
        <p:spPr>
          <a:xfrm>
            <a:off x="6517600" y="6728936"/>
            <a:ext cx="7081599" cy="327660"/>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Robust plugin ecosystem for extended features</a:t>
            </a:r>
            <a:endParaRPr lang="en-US" sz="1600" dirty="0"/>
          </a:p>
        </p:txBody>
      </p:sp>
      <p:sp>
        <p:nvSpPr>
          <p:cNvPr id="21" name="Text 18"/>
          <p:cNvSpPr/>
          <p:nvPr/>
        </p:nvSpPr>
        <p:spPr>
          <a:xfrm>
            <a:off x="6517600" y="7128153"/>
            <a:ext cx="7081599" cy="327660"/>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AD8E9"/>
                </a:solidFill>
                <a:latin typeface="Mukta Light" pitchFamily="34" charset="0"/>
                <a:ea typeface="Mukta Light" pitchFamily="34" charset="-122"/>
                <a:cs typeface="Mukta Light" pitchFamily="34" charset="-120"/>
              </a:rPr>
              <a:t>User-friendly admin interface for client updates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4114" y="367189"/>
            <a:ext cx="5704523" cy="370999"/>
          </a:xfrm>
          <a:prstGeom prst="rect">
            <a:avLst/>
          </a:prstGeom>
          <a:noFill/>
          <a:ln/>
        </p:spPr>
        <p:txBody>
          <a:bodyPr wrap="none" lIns="0" tIns="0" rIns="0" bIns="0" rtlCol="0" anchor="t"/>
          <a:lstStyle/>
          <a:p>
            <a:pPr algn="l" indent="0" marL="0">
              <a:lnSpc>
                <a:spcPts val="2900"/>
              </a:lnSpc>
              <a:buNone/>
            </a:pPr>
            <a:r>
              <a:rPr lang="en-US" sz="2300" dirty="0">
                <a:solidFill>
                  <a:srgbClr val="C6BFEE"/>
                </a:solidFill>
                <a:latin typeface="Prompt Medium" pitchFamily="34" charset="0"/>
                <a:ea typeface="Prompt Medium" pitchFamily="34" charset="-122"/>
                <a:cs typeface="Prompt Medium" pitchFamily="34" charset="-120"/>
              </a:rPr>
              <a:t>Creative Choices: Name, Colors, Layout</a:t>
            </a:r>
            <a:endParaRPr lang="en-US" sz="2300" dirty="0"/>
          </a:p>
        </p:txBody>
      </p:sp>
      <p:pic>
        <p:nvPicPr>
          <p:cNvPr id="3" name="Image 0" descr="preencoded.png">    </p:cNvPr>
          <p:cNvPicPr>
            <a:picLocks noChangeAspect="1"/>
          </p:cNvPicPr>
          <p:nvPr/>
        </p:nvPicPr>
        <p:blipFill>
          <a:blip r:embed="rId1"/>
          <a:stretch>
            <a:fillRect/>
          </a:stretch>
        </p:blipFill>
        <p:spPr>
          <a:xfrm>
            <a:off x="534114" y="1005245"/>
            <a:ext cx="3338870" cy="2063472"/>
          </a:xfrm>
          <a:prstGeom prst="rect">
            <a:avLst/>
          </a:prstGeom>
        </p:spPr>
      </p:pic>
      <p:sp>
        <p:nvSpPr>
          <p:cNvPr id="4" name="Text 1"/>
          <p:cNvSpPr/>
          <p:nvPr/>
        </p:nvSpPr>
        <p:spPr>
          <a:xfrm>
            <a:off x="4006453" y="1005245"/>
            <a:ext cx="1483876" cy="185380"/>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Prompt Medium" pitchFamily="34" charset="0"/>
                <a:ea typeface="Prompt Medium" pitchFamily="34" charset="-122"/>
                <a:cs typeface="Prompt Medium" pitchFamily="34" charset="-120"/>
              </a:rPr>
              <a:t>Meaningful Name</a:t>
            </a:r>
            <a:endParaRPr lang="en-US" sz="1150" dirty="0"/>
          </a:p>
        </p:txBody>
      </p:sp>
      <p:sp>
        <p:nvSpPr>
          <p:cNvPr id="5" name="Text 2"/>
          <p:cNvSpPr/>
          <p:nvPr/>
        </p:nvSpPr>
        <p:spPr>
          <a:xfrm>
            <a:off x="4006453" y="1270754"/>
            <a:ext cx="10089833" cy="427434"/>
          </a:xfrm>
          <a:prstGeom prst="rect">
            <a:avLst/>
          </a:prstGeom>
          <a:noFill/>
          <a:ln/>
        </p:spPr>
        <p:txBody>
          <a:bodyPr wrap="square" lIns="0" tIns="0" rIns="0" bIns="0" rtlCol="0" anchor="t"/>
          <a:lstStyle/>
          <a:p>
            <a:pPr algn="l" indent="0" marL="0">
              <a:lnSpc>
                <a:spcPts val="1650"/>
              </a:lnSpc>
              <a:buNone/>
            </a:pPr>
            <a:r>
              <a:rPr lang="en-US" sz="1050" dirty="0">
                <a:solidFill>
                  <a:srgbClr val="DAD8E9"/>
                </a:solidFill>
                <a:latin typeface="Mukta Light" pitchFamily="34" charset="0"/>
                <a:ea typeface="Mukta Light" pitchFamily="34" charset="-122"/>
                <a:cs typeface="Mukta Light" pitchFamily="34" charset="-120"/>
              </a:rPr>
              <a:t>"Infinite Pixel Studio" was selected to convey the agency's commitment to limitless creativity and pixel-perfect precision in their work. The name suggests both technical expertise and boundless creative potential.</a:t>
            </a:r>
            <a:endParaRPr lang="en-US" sz="1050" dirty="0"/>
          </a:p>
        </p:txBody>
      </p:sp>
      <p:pic>
        <p:nvPicPr>
          <p:cNvPr id="6" name="Image 1" descr="preencoded.png">    </p:cNvPr>
          <p:cNvPicPr>
            <a:picLocks noChangeAspect="1"/>
          </p:cNvPicPr>
          <p:nvPr/>
        </p:nvPicPr>
        <p:blipFill>
          <a:blip r:embed="rId2"/>
          <a:stretch>
            <a:fillRect/>
          </a:stretch>
        </p:blipFill>
        <p:spPr>
          <a:xfrm>
            <a:off x="534114" y="3402568"/>
            <a:ext cx="3338870" cy="2063472"/>
          </a:xfrm>
          <a:prstGeom prst="rect">
            <a:avLst/>
          </a:prstGeom>
        </p:spPr>
      </p:pic>
      <p:sp>
        <p:nvSpPr>
          <p:cNvPr id="7" name="Text 3"/>
          <p:cNvSpPr/>
          <p:nvPr/>
        </p:nvSpPr>
        <p:spPr>
          <a:xfrm>
            <a:off x="4006453" y="3402568"/>
            <a:ext cx="1490663" cy="185380"/>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Prompt Medium" pitchFamily="34" charset="0"/>
                <a:ea typeface="Prompt Medium" pitchFamily="34" charset="-122"/>
                <a:cs typeface="Prompt Medium" pitchFamily="34" charset="-120"/>
              </a:rPr>
              <a:t>Tech-Inspired Colors</a:t>
            </a:r>
            <a:endParaRPr lang="en-US" sz="1150" dirty="0"/>
          </a:p>
        </p:txBody>
      </p:sp>
      <p:sp>
        <p:nvSpPr>
          <p:cNvPr id="8" name="Text 4"/>
          <p:cNvSpPr/>
          <p:nvPr/>
        </p:nvSpPr>
        <p:spPr>
          <a:xfrm>
            <a:off x="4006453" y="3668078"/>
            <a:ext cx="10089833" cy="427434"/>
          </a:xfrm>
          <a:prstGeom prst="rect">
            <a:avLst/>
          </a:prstGeom>
          <a:noFill/>
          <a:ln/>
        </p:spPr>
        <p:txBody>
          <a:bodyPr wrap="square" lIns="0" tIns="0" rIns="0" bIns="0" rtlCol="0" anchor="t"/>
          <a:lstStyle/>
          <a:p>
            <a:pPr algn="l" indent="0" marL="0">
              <a:lnSpc>
                <a:spcPts val="1650"/>
              </a:lnSpc>
              <a:buNone/>
            </a:pPr>
            <a:r>
              <a:rPr lang="en-US" sz="1050" dirty="0">
                <a:solidFill>
                  <a:srgbClr val="DAD8E9"/>
                </a:solidFill>
                <a:latin typeface="Mukta Light" pitchFamily="34" charset="0"/>
                <a:ea typeface="Mukta Light" pitchFamily="34" charset="-122"/>
                <a:cs typeface="Mukta Light" pitchFamily="34" charset="-120"/>
              </a:rPr>
              <a:t>The color palette features blues and teals against dark backgrounds with strategic accent colors, creating a modern tech aesthetic that feels professional while still being visually engaging.</a:t>
            </a:r>
            <a:endParaRPr lang="en-US" sz="1050" dirty="0"/>
          </a:p>
        </p:txBody>
      </p:sp>
      <p:pic>
        <p:nvPicPr>
          <p:cNvPr id="9" name="Image 2" descr="preencoded.png">    </p:cNvPr>
          <p:cNvPicPr>
            <a:picLocks noChangeAspect="1"/>
          </p:cNvPicPr>
          <p:nvPr/>
        </p:nvPicPr>
        <p:blipFill>
          <a:blip r:embed="rId3"/>
          <a:stretch>
            <a:fillRect/>
          </a:stretch>
        </p:blipFill>
        <p:spPr>
          <a:xfrm>
            <a:off x="534114" y="5799892"/>
            <a:ext cx="3338870" cy="2063472"/>
          </a:xfrm>
          <a:prstGeom prst="rect">
            <a:avLst/>
          </a:prstGeom>
        </p:spPr>
      </p:pic>
      <p:sp>
        <p:nvSpPr>
          <p:cNvPr id="10" name="Text 5"/>
          <p:cNvSpPr/>
          <p:nvPr/>
        </p:nvSpPr>
        <p:spPr>
          <a:xfrm>
            <a:off x="4006453" y="5799892"/>
            <a:ext cx="1596033" cy="185380"/>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Prompt Medium" pitchFamily="34" charset="0"/>
                <a:ea typeface="Prompt Medium" pitchFamily="34" charset="-122"/>
                <a:cs typeface="Prompt Medium" pitchFamily="34" charset="-120"/>
              </a:rPr>
              <a:t>Clean, Modern Layout</a:t>
            </a:r>
            <a:endParaRPr lang="en-US" sz="1150" dirty="0"/>
          </a:p>
        </p:txBody>
      </p:sp>
      <p:sp>
        <p:nvSpPr>
          <p:cNvPr id="11" name="Text 6"/>
          <p:cNvSpPr/>
          <p:nvPr/>
        </p:nvSpPr>
        <p:spPr>
          <a:xfrm>
            <a:off x="4006453" y="6065401"/>
            <a:ext cx="10089833" cy="213717"/>
          </a:xfrm>
          <a:prstGeom prst="rect">
            <a:avLst/>
          </a:prstGeom>
          <a:noFill/>
          <a:ln/>
        </p:spPr>
        <p:txBody>
          <a:bodyPr wrap="none" lIns="0" tIns="0" rIns="0" bIns="0" rtlCol="0" anchor="t"/>
          <a:lstStyle/>
          <a:p>
            <a:pPr algn="l" indent="0" marL="0">
              <a:lnSpc>
                <a:spcPts val="1650"/>
              </a:lnSpc>
              <a:buNone/>
            </a:pPr>
            <a:r>
              <a:rPr lang="en-US" sz="1050" dirty="0">
                <a:solidFill>
                  <a:srgbClr val="DAD8E9"/>
                </a:solidFill>
                <a:latin typeface="Mukta Light" pitchFamily="34" charset="0"/>
                <a:ea typeface="Mukta Light" pitchFamily="34" charset="-122"/>
                <a:cs typeface="Mukta Light" pitchFamily="34" charset="-120"/>
              </a:rPr>
              <a:t>The design employs minimalist principles with ample white space, subtle animated transitions, and a responsive grid system that ensures consistent experiences across all devices.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9139" y="647819"/>
            <a:ext cx="6706433" cy="506373"/>
          </a:xfrm>
          <a:prstGeom prst="rect">
            <a:avLst/>
          </a:prstGeom>
          <a:noFill/>
          <a:ln/>
        </p:spPr>
        <p:txBody>
          <a:bodyPr wrap="none" lIns="0" tIns="0" rIns="0" bIns="0" rtlCol="0" anchor="t"/>
          <a:lstStyle/>
          <a:p>
            <a:pPr algn="l" indent="0" marL="0">
              <a:lnSpc>
                <a:spcPts val="3950"/>
              </a:lnSpc>
              <a:buNone/>
            </a:pPr>
            <a:r>
              <a:rPr lang="en-US" sz="3150" dirty="0">
                <a:solidFill>
                  <a:srgbClr val="C6BFEE"/>
                </a:solidFill>
                <a:latin typeface="Prompt Medium" pitchFamily="34" charset="0"/>
                <a:ea typeface="Prompt Medium" pitchFamily="34" charset="-122"/>
                <a:cs typeface="Prompt Medium" pitchFamily="34" charset="-120"/>
              </a:rPr>
              <a:t>Team Roles &amp; Learning Outcomes</a:t>
            </a:r>
            <a:endParaRPr lang="en-US" sz="3150" dirty="0"/>
          </a:p>
        </p:txBody>
      </p:sp>
      <p:pic>
        <p:nvPicPr>
          <p:cNvPr id="3" name="Image 0" descr="preencoded.png">    </p:cNvPr>
          <p:cNvPicPr>
            <a:picLocks noChangeAspect="1"/>
          </p:cNvPicPr>
          <p:nvPr/>
        </p:nvPicPr>
        <p:blipFill>
          <a:blip r:embed="rId1"/>
          <a:stretch>
            <a:fillRect/>
          </a:stretch>
        </p:blipFill>
        <p:spPr>
          <a:xfrm>
            <a:off x="3370064" y="1518761"/>
            <a:ext cx="1303973" cy="1018580"/>
          </a:xfrm>
          <a:prstGeom prst="rect">
            <a:avLst/>
          </a:prstGeom>
        </p:spPr>
      </p:pic>
      <p:pic>
        <p:nvPicPr>
          <p:cNvPr id="4" name="Image 1" descr="preencoded.png">    </p:cNvPr>
          <p:cNvPicPr>
            <a:picLocks noChangeAspect="1"/>
          </p:cNvPicPr>
          <p:nvPr/>
        </p:nvPicPr>
        <p:blipFill>
          <a:blip r:embed="rId2"/>
          <a:stretch>
            <a:fillRect/>
          </a:stretch>
        </p:blipFill>
        <p:spPr>
          <a:xfrm>
            <a:off x="3893820" y="1993225"/>
            <a:ext cx="256342" cy="320397"/>
          </a:xfrm>
          <a:prstGeom prst="rect">
            <a:avLst/>
          </a:prstGeom>
        </p:spPr>
      </p:pic>
      <p:sp>
        <p:nvSpPr>
          <p:cNvPr id="5" name="Text 1"/>
          <p:cNvSpPr/>
          <p:nvPr/>
        </p:nvSpPr>
        <p:spPr>
          <a:xfrm>
            <a:off x="4856321" y="1701046"/>
            <a:ext cx="2025610" cy="253127"/>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Key Learnings</a:t>
            </a:r>
            <a:endParaRPr lang="en-US" sz="1550" dirty="0"/>
          </a:p>
        </p:txBody>
      </p:sp>
      <p:sp>
        <p:nvSpPr>
          <p:cNvPr id="6" name="Text 2"/>
          <p:cNvSpPr/>
          <p:nvPr/>
        </p:nvSpPr>
        <p:spPr>
          <a:xfrm>
            <a:off x="4856321" y="2063472"/>
            <a:ext cx="5504736" cy="291584"/>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Importance of clear CTAs, benefits of modular design, value of user testing</a:t>
            </a:r>
            <a:endParaRPr lang="en-US" sz="1400" dirty="0"/>
          </a:p>
        </p:txBody>
      </p:sp>
      <p:sp>
        <p:nvSpPr>
          <p:cNvPr id="7" name="Shape 3"/>
          <p:cNvSpPr/>
          <p:nvPr/>
        </p:nvSpPr>
        <p:spPr>
          <a:xfrm>
            <a:off x="4719518" y="2550557"/>
            <a:ext cx="9136261" cy="11430"/>
          </a:xfrm>
          <a:prstGeom prst="roundRect">
            <a:avLst>
              <a:gd name="adj" fmla="val 669918"/>
            </a:avLst>
          </a:prstGeom>
          <a:solidFill>
            <a:srgbClr val="6D4562"/>
          </a:solidFill>
          <a:ln/>
        </p:spPr>
      </p:sp>
      <p:pic>
        <p:nvPicPr>
          <p:cNvPr id="8" name="Image 2" descr="preencoded.png">    </p:cNvPr>
          <p:cNvPicPr>
            <a:picLocks noChangeAspect="1"/>
          </p:cNvPicPr>
          <p:nvPr/>
        </p:nvPicPr>
        <p:blipFill>
          <a:blip r:embed="rId3"/>
          <a:stretch>
            <a:fillRect/>
          </a:stretch>
        </p:blipFill>
        <p:spPr>
          <a:xfrm>
            <a:off x="2718078" y="2582823"/>
            <a:ext cx="2608064" cy="1018580"/>
          </a:xfrm>
          <a:prstGeom prst="rect">
            <a:avLst/>
          </a:prstGeom>
        </p:spPr>
      </p:pic>
      <p:pic>
        <p:nvPicPr>
          <p:cNvPr id="9" name="Image 3" descr="preencoded.png">    </p:cNvPr>
          <p:cNvPicPr>
            <a:picLocks noChangeAspect="1"/>
          </p:cNvPicPr>
          <p:nvPr/>
        </p:nvPicPr>
        <p:blipFill>
          <a:blip r:embed="rId4"/>
          <a:stretch>
            <a:fillRect/>
          </a:stretch>
        </p:blipFill>
        <p:spPr>
          <a:xfrm>
            <a:off x="3893820" y="2931914"/>
            <a:ext cx="256342" cy="320397"/>
          </a:xfrm>
          <a:prstGeom prst="rect">
            <a:avLst/>
          </a:prstGeom>
        </p:spPr>
      </p:pic>
      <p:sp>
        <p:nvSpPr>
          <p:cNvPr id="10" name="Text 4"/>
          <p:cNvSpPr/>
          <p:nvPr/>
        </p:nvSpPr>
        <p:spPr>
          <a:xfrm>
            <a:off x="5508427" y="2765108"/>
            <a:ext cx="2025610" cy="253127"/>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Content Strategist</a:t>
            </a:r>
            <a:endParaRPr lang="en-US" sz="1550" dirty="0"/>
          </a:p>
        </p:txBody>
      </p:sp>
      <p:sp>
        <p:nvSpPr>
          <p:cNvPr id="11" name="Text 5"/>
          <p:cNvSpPr/>
          <p:nvPr/>
        </p:nvSpPr>
        <p:spPr>
          <a:xfrm>
            <a:off x="5508427" y="3127534"/>
            <a:ext cx="3653909" cy="291584"/>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Copywriting, SEO optimization, content hierarchy</a:t>
            </a:r>
            <a:endParaRPr lang="en-US" sz="1400" dirty="0"/>
          </a:p>
        </p:txBody>
      </p:sp>
      <p:sp>
        <p:nvSpPr>
          <p:cNvPr id="12" name="Shape 6"/>
          <p:cNvSpPr/>
          <p:nvPr/>
        </p:nvSpPr>
        <p:spPr>
          <a:xfrm>
            <a:off x="5371624" y="3614618"/>
            <a:ext cx="8484156" cy="11430"/>
          </a:xfrm>
          <a:prstGeom prst="roundRect">
            <a:avLst>
              <a:gd name="adj" fmla="val 669918"/>
            </a:avLst>
          </a:prstGeom>
          <a:solidFill>
            <a:srgbClr val="6D4562"/>
          </a:solidFill>
          <a:ln/>
        </p:spPr>
      </p:sp>
      <p:pic>
        <p:nvPicPr>
          <p:cNvPr id="13" name="Image 4" descr="preencoded.png">    </p:cNvPr>
          <p:cNvPicPr>
            <a:picLocks noChangeAspect="1"/>
          </p:cNvPicPr>
          <p:nvPr/>
        </p:nvPicPr>
        <p:blipFill>
          <a:blip r:embed="rId5"/>
          <a:stretch>
            <a:fillRect/>
          </a:stretch>
        </p:blipFill>
        <p:spPr>
          <a:xfrm>
            <a:off x="2066092" y="3646884"/>
            <a:ext cx="3912037" cy="1018580"/>
          </a:xfrm>
          <a:prstGeom prst="rect">
            <a:avLst/>
          </a:prstGeom>
        </p:spPr>
      </p:pic>
      <p:pic>
        <p:nvPicPr>
          <p:cNvPr id="14" name="Image 5" descr="preencoded.png">    </p:cNvPr>
          <p:cNvPicPr>
            <a:picLocks noChangeAspect="1"/>
          </p:cNvPicPr>
          <p:nvPr/>
        </p:nvPicPr>
        <p:blipFill>
          <a:blip r:embed="rId6"/>
          <a:stretch>
            <a:fillRect/>
          </a:stretch>
        </p:blipFill>
        <p:spPr>
          <a:xfrm>
            <a:off x="3893939" y="3995976"/>
            <a:ext cx="256342" cy="320397"/>
          </a:xfrm>
          <a:prstGeom prst="rect">
            <a:avLst/>
          </a:prstGeom>
        </p:spPr>
      </p:pic>
      <p:sp>
        <p:nvSpPr>
          <p:cNvPr id="15" name="Text 7"/>
          <p:cNvSpPr/>
          <p:nvPr/>
        </p:nvSpPr>
        <p:spPr>
          <a:xfrm>
            <a:off x="6160413" y="3829169"/>
            <a:ext cx="2025610" cy="253127"/>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Developer</a:t>
            </a:r>
            <a:endParaRPr lang="en-US" sz="1550" dirty="0"/>
          </a:p>
        </p:txBody>
      </p:sp>
      <p:sp>
        <p:nvSpPr>
          <p:cNvPr id="16" name="Text 8"/>
          <p:cNvSpPr/>
          <p:nvPr/>
        </p:nvSpPr>
        <p:spPr>
          <a:xfrm>
            <a:off x="6160413" y="4191595"/>
            <a:ext cx="4113371" cy="291584"/>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Coding, testing, deployment, performance optimization</a:t>
            </a:r>
            <a:endParaRPr lang="en-US" sz="1400" dirty="0"/>
          </a:p>
        </p:txBody>
      </p:sp>
      <p:sp>
        <p:nvSpPr>
          <p:cNvPr id="17" name="Shape 9"/>
          <p:cNvSpPr/>
          <p:nvPr/>
        </p:nvSpPr>
        <p:spPr>
          <a:xfrm>
            <a:off x="6023610" y="4678680"/>
            <a:ext cx="7832169" cy="11430"/>
          </a:xfrm>
          <a:prstGeom prst="roundRect">
            <a:avLst>
              <a:gd name="adj" fmla="val 669918"/>
            </a:avLst>
          </a:prstGeom>
          <a:solidFill>
            <a:srgbClr val="6D4562"/>
          </a:solidFill>
          <a:ln/>
        </p:spPr>
      </p:sp>
      <p:pic>
        <p:nvPicPr>
          <p:cNvPr id="18" name="Image 6" descr="preencoded.png">    </p:cNvPr>
          <p:cNvPicPr>
            <a:picLocks noChangeAspect="1"/>
          </p:cNvPicPr>
          <p:nvPr/>
        </p:nvPicPr>
        <p:blipFill>
          <a:blip r:embed="rId7"/>
          <a:stretch>
            <a:fillRect/>
          </a:stretch>
        </p:blipFill>
        <p:spPr>
          <a:xfrm>
            <a:off x="1413986" y="4710946"/>
            <a:ext cx="5216128" cy="1018580"/>
          </a:xfrm>
          <a:prstGeom prst="rect">
            <a:avLst/>
          </a:prstGeom>
        </p:spPr>
      </p:pic>
      <p:pic>
        <p:nvPicPr>
          <p:cNvPr id="19" name="Image 7" descr="preencoded.png">    </p:cNvPr>
          <p:cNvPicPr>
            <a:picLocks noChangeAspect="1"/>
          </p:cNvPicPr>
          <p:nvPr/>
        </p:nvPicPr>
        <p:blipFill>
          <a:blip r:embed="rId8"/>
          <a:stretch>
            <a:fillRect/>
          </a:stretch>
        </p:blipFill>
        <p:spPr>
          <a:xfrm>
            <a:off x="3893820" y="5060037"/>
            <a:ext cx="256342" cy="320397"/>
          </a:xfrm>
          <a:prstGeom prst="rect">
            <a:avLst/>
          </a:prstGeom>
        </p:spPr>
      </p:pic>
      <p:sp>
        <p:nvSpPr>
          <p:cNvPr id="20" name="Text 10"/>
          <p:cNvSpPr/>
          <p:nvPr/>
        </p:nvSpPr>
        <p:spPr>
          <a:xfrm>
            <a:off x="6812399" y="4893231"/>
            <a:ext cx="2025610" cy="253127"/>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UX/UI Designer</a:t>
            </a:r>
            <a:endParaRPr lang="en-US" sz="1550" dirty="0"/>
          </a:p>
        </p:txBody>
      </p:sp>
      <p:sp>
        <p:nvSpPr>
          <p:cNvPr id="21" name="Text 11"/>
          <p:cNvSpPr/>
          <p:nvPr/>
        </p:nvSpPr>
        <p:spPr>
          <a:xfrm>
            <a:off x="6812399" y="5255657"/>
            <a:ext cx="4118610" cy="291584"/>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Wireframes, layout, user journey mapping, visual design</a:t>
            </a:r>
            <a:endParaRPr lang="en-US" sz="1400" dirty="0"/>
          </a:p>
        </p:txBody>
      </p:sp>
      <p:sp>
        <p:nvSpPr>
          <p:cNvPr id="22" name="Shape 12"/>
          <p:cNvSpPr/>
          <p:nvPr/>
        </p:nvSpPr>
        <p:spPr>
          <a:xfrm>
            <a:off x="6675596" y="5742742"/>
            <a:ext cx="7180183" cy="11430"/>
          </a:xfrm>
          <a:prstGeom prst="roundRect">
            <a:avLst>
              <a:gd name="adj" fmla="val 669918"/>
            </a:avLst>
          </a:prstGeom>
          <a:solidFill>
            <a:srgbClr val="6D4562"/>
          </a:solidFill>
          <a:ln/>
        </p:spPr>
      </p:sp>
      <p:pic>
        <p:nvPicPr>
          <p:cNvPr id="23" name="Image 8" descr="preencoded.png">    </p:cNvPr>
          <p:cNvPicPr>
            <a:picLocks noChangeAspect="1"/>
          </p:cNvPicPr>
          <p:nvPr/>
        </p:nvPicPr>
        <p:blipFill>
          <a:blip r:embed="rId9"/>
          <a:stretch>
            <a:fillRect/>
          </a:stretch>
        </p:blipFill>
        <p:spPr>
          <a:xfrm>
            <a:off x="762000" y="5775008"/>
            <a:ext cx="6520101" cy="1018580"/>
          </a:xfrm>
          <a:prstGeom prst="rect">
            <a:avLst/>
          </a:prstGeom>
        </p:spPr>
      </p:pic>
      <p:pic>
        <p:nvPicPr>
          <p:cNvPr id="24" name="Image 9" descr="preencoded.png">    </p:cNvPr>
          <p:cNvPicPr>
            <a:picLocks noChangeAspect="1"/>
          </p:cNvPicPr>
          <p:nvPr/>
        </p:nvPicPr>
        <p:blipFill>
          <a:blip r:embed="rId10"/>
          <a:stretch>
            <a:fillRect/>
          </a:stretch>
        </p:blipFill>
        <p:spPr>
          <a:xfrm>
            <a:off x="3893820" y="6124099"/>
            <a:ext cx="256342" cy="320397"/>
          </a:xfrm>
          <a:prstGeom prst="rect">
            <a:avLst/>
          </a:prstGeom>
        </p:spPr>
      </p:pic>
      <p:sp>
        <p:nvSpPr>
          <p:cNvPr id="25" name="Text 13"/>
          <p:cNvSpPr/>
          <p:nvPr/>
        </p:nvSpPr>
        <p:spPr>
          <a:xfrm>
            <a:off x="7464385" y="5957292"/>
            <a:ext cx="2025610" cy="253127"/>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Project Manager</a:t>
            </a:r>
            <a:endParaRPr lang="en-US" sz="1550" dirty="0"/>
          </a:p>
        </p:txBody>
      </p:sp>
      <p:sp>
        <p:nvSpPr>
          <p:cNvPr id="26" name="Text 14"/>
          <p:cNvSpPr/>
          <p:nvPr/>
        </p:nvSpPr>
        <p:spPr>
          <a:xfrm>
            <a:off x="7464385" y="6319718"/>
            <a:ext cx="3868579" cy="291584"/>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Timeline, scope management, client communication</a:t>
            </a:r>
            <a:endParaRPr lang="en-US" sz="1400" dirty="0"/>
          </a:p>
        </p:txBody>
      </p:sp>
      <p:sp>
        <p:nvSpPr>
          <p:cNvPr id="27" name="Text 15"/>
          <p:cNvSpPr/>
          <p:nvPr/>
        </p:nvSpPr>
        <p:spPr>
          <a:xfrm>
            <a:off x="729139" y="6998613"/>
            <a:ext cx="13172123" cy="583168"/>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Through this project, our team gained valuable insights into effective web design practices. We learned the critical importance of clear calls-to-action in driving user engagement, discovered how modular design facilitates easier updates, and witnessed firsthand the tremendous value of user testing in refining the overall experience.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2025-06-13T09:20:55Z</dcterms:created>
  <dcterms:modified xsi:type="dcterms:W3CDTF">2025-06-13T09:20:55Z</dcterms:modified>
</cp:coreProperties>
</file>